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2"/>
  </p:notesMasterIdLst>
  <p:handoutMasterIdLst>
    <p:handoutMasterId r:id="rId13"/>
  </p:handoutMasterIdLst>
  <p:sldIdLst>
    <p:sldId id="256" r:id="rId2"/>
    <p:sldId id="444" r:id="rId3"/>
    <p:sldId id="290" r:id="rId4"/>
    <p:sldId id="438" r:id="rId5"/>
    <p:sldId id="429" r:id="rId6"/>
    <p:sldId id="440" r:id="rId7"/>
    <p:sldId id="338" r:id="rId8"/>
    <p:sldId id="442" r:id="rId9"/>
    <p:sldId id="422" r:id="rId10"/>
    <p:sldId id="39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8029" autoAdjust="0"/>
  </p:normalViewPr>
  <p:slideViewPr>
    <p:cSldViewPr snapToGrid="0">
      <p:cViewPr varScale="1">
        <p:scale>
          <a:sx n="64" d="100"/>
          <a:sy n="64" d="100"/>
        </p:scale>
        <p:origin x="978" y="60"/>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5/12/2021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5/12/2021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https://medium.com/ibm-watson/building-custom-speech-recognition-models-within-minutes-33221c1ed8f8</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a:t>
            </a:fld>
            <a:endParaRPr lang="en-US" noProof="0"/>
          </a:p>
        </p:txBody>
      </p:sp>
    </p:spTree>
    <p:extLst>
      <p:ext uri="{BB962C8B-B14F-4D97-AF65-F5344CB8AC3E}">
        <p14:creationId xmlns:p14="http://schemas.microsoft.com/office/powerpoint/2010/main" val="3312916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https://www.uni-regensburg.de/Fakultaeten/phil_Fak_II/Psychologie/Psy_II/beautycheck/english/prototypen/prototypen.htm</a:t>
            </a:r>
          </a:p>
          <a:p>
            <a:r>
              <a:rPr lang="en-GB" dirty="0"/>
              <a:t>https://www.trendhunter.com/trends/faces-by-benoit-paille</a:t>
            </a:r>
          </a:p>
          <a:p>
            <a:r>
              <a:rPr lang="en-GB" dirty="0"/>
              <a:t>https://www.statnews.com/2016/05/05/newborn-baby-imitate/</a:t>
            </a:r>
          </a:p>
          <a:p>
            <a:r>
              <a:rPr lang="en-GB" dirty="0"/>
              <a:t>https://vicharkness.co.uk/2019/03/25/this-face-does-not-exist/</a:t>
            </a:r>
          </a:p>
          <a:p>
            <a:r>
              <a:rPr lang="en-GB" dirty="0"/>
              <a:t>https://kottke.org/18/12/ai-generated-human-faces-that-look-amazingly-real</a:t>
            </a: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dirty="0"/>
          </a:p>
        </p:txBody>
      </p:sp>
    </p:spTree>
    <p:extLst>
      <p:ext uri="{BB962C8B-B14F-4D97-AF65-F5344CB8AC3E}">
        <p14:creationId xmlns:p14="http://schemas.microsoft.com/office/powerpoint/2010/main" val="102699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https://www.uni-regensburg.de/Fakultaeten/phil_Fak_II/Psychologie/Psy_II/beautycheck/english/prototypen/prototypen.htm</a:t>
            </a:r>
          </a:p>
          <a:p>
            <a:r>
              <a:rPr lang="en-GB" dirty="0"/>
              <a:t>https://www.trendhunter.com/trends/faces-by-benoit-paille</a:t>
            </a:r>
          </a:p>
          <a:p>
            <a:r>
              <a:rPr lang="en-GB" dirty="0"/>
              <a:t>https://www.statnews.com/2016/05/05/newborn-baby-imitate/</a:t>
            </a:r>
          </a:p>
          <a:p>
            <a:r>
              <a:rPr lang="en-GB" dirty="0"/>
              <a:t>https://vicharkness.co.uk/2019/03/25/this-face-does-not-exist/</a:t>
            </a:r>
          </a:p>
          <a:p>
            <a:r>
              <a:rPr lang="en-GB" dirty="0"/>
              <a:t>https://kottke.org/18/12/ai-generated-human-faces-that-look-amazingly-real</a:t>
            </a:r>
          </a:p>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dirty="0"/>
          </a:p>
        </p:txBody>
      </p:sp>
    </p:spTree>
    <p:extLst>
      <p:ext uri="{BB962C8B-B14F-4D97-AF65-F5344CB8AC3E}">
        <p14:creationId xmlns:p14="http://schemas.microsoft.com/office/powerpoint/2010/main" val="730668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dirty="0"/>
          </a:p>
        </p:txBody>
      </p:sp>
    </p:spTree>
    <p:extLst>
      <p:ext uri="{BB962C8B-B14F-4D97-AF65-F5344CB8AC3E}">
        <p14:creationId xmlns:p14="http://schemas.microsoft.com/office/powerpoint/2010/main" val="2512789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dirty="0"/>
          </a:p>
        </p:txBody>
      </p:sp>
    </p:spTree>
    <p:extLst>
      <p:ext uri="{BB962C8B-B14F-4D97-AF65-F5344CB8AC3E}">
        <p14:creationId xmlns:p14="http://schemas.microsoft.com/office/powerpoint/2010/main" val="1529901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3863219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for Q2: https://www.youtube.com/watch?v=ZwCNG9KFdXs</a:t>
            </a:r>
          </a:p>
          <a:p>
            <a:r>
              <a:rPr lang="en-GB" dirty="0"/>
              <a:t>https://commons.wikimedia.org/wiki/File:Face-id-iphone-x-1080x600.jpg</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1815669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20354178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DT8: Interaction and Connection</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6" name="Picture Placeholder 5">
            <a:extLst>
              <a:ext uri="{FF2B5EF4-FFF2-40B4-BE49-F238E27FC236}">
                <a16:creationId xmlns:a16="http://schemas.microsoft.com/office/drawing/2014/main" id="{E8589069-57B0-4680-A77E-22C1BE5260C9}"/>
              </a:ext>
            </a:extLst>
          </p:cNvPr>
          <p:cNvPicPr>
            <a:picLocks noGrp="1" noChangeAspect="1"/>
          </p:cNvPicPr>
          <p:nvPr>
            <p:ph type="pic" sz="quarter" idx="10"/>
          </p:nvPr>
        </p:nvPicPr>
        <p:blipFill>
          <a:blip r:embed="rId3"/>
          <a:srcRect l="17081" r="17081"/>
          <a:stretch>
            <a:fillRect/>
          </a:stretch>
        </p:blipFill>
        <p:spPr>
          <a:prstGeom prst="rect">
            <a:avLst/>
          </a:prstGeom>
        </p:spPr>
      </p:pic>
      <p:sp>
        <p:nvSpPr>
          <p:cNvPr id="12" name="Rectangle 11">
            <a:extLst>
              <a:ext uri="{FF2B5EF4-FFF2-40B4-BE49-F238E27FC236}">
                <a16:creationId xmlns:a16="http://schemas.microsoft.com/office/drawing/2014/main" id="{A4C19319-7345-49F8-8E49-0AEE753AB359}"/>
              </a:ext>
            </a:extLst>
          </p:cNvPr>
          <p:cNvSpPr/>
          <p:nvPr/>
        </p:nvSpPr>
        <p:spPr>
          <a:xfrm>
            <a:off x="136579" y="118243"/>
            <a:ext cx="4972050" cy="1358947"/>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Name:……………………………….........</a:t>
            </a:r>
          </a:p>
          <a:p>
            <a:pPr>
              <a:lnSpc>
                <a:spcPct val="150000"/>
              </a:lnSpc>
            </a:pPr>
            <a:r>
              <a:rPr lang="en-GB" dirty="0">
                <a:solidFill>
                  <a:schemeClr val="tx1"/>
                </a:solidFill>
                <a:latin typeface="+mj-lt"/>
              </a:rPr>
              <a:t>Class: ………………</a:t>
            </a:r>
          </a:p>
          <a:p>
            <a:pPr>
              <a:lnSpc>
                <a:spcPct val="150000"/>
              </a:lnSpc>
            </a:pPr>
            <a:r>
              <a:rPr lang="en-GB" dirty="0">
                <a:solidFill>
                  <a:schemeClr val="tx1"/>
                </a:solidFill>
                <a:latin typeface="+mj-lt"/>
              </a:rPr>
              <a:t>Date: …………….....</a:t>
            </a:r>
          </a:p>
        </p:txBody>
      </p:sp>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Automated face recognition technology</a:t>
            </a:r>
          </a:p>
        </p:txBody>
      </p:sp>
      <p:sp>
        <p:nvSpPr>
          <p:cNvPr id="11" name="Rectangle 10"/>
          <p:cNvSpPr/>
          <p:nvPr/>
        </p:nvSpPr>
        <p:spPr>
          <a:xfrm>
            <a:off x="4693921" y="729990"/>
            <a:ext cx="7340916" cy="10844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Scenario </a:t>
            </a:r>
          </a:p>
          <a:p>
            <a:pPr algn="ctr"/>
            <a:r>
              <a:rPr lang="en-GB" dirty="0">
                <a:solidFill>
                  <a:schemeClr val="tx1"/>
                </a:solidFill>
                <a:latin typeface="+mj-lt"/>
              </a:rPr>
              <a:t>The Metropolitan Police has announced it will use live facial recognition cameras operationally for the first time on London streets. </a:t>
            </a:r>
          </a:p>
        </p:txBody>
      </p:sp>
      <p:sp>
        <p:nvSpPr>
          <p:cNvPr id="13" name="Rectangle 12"/>
          <p:cNvSpPr/>
          <p:nvPr/>
        </p:nvSpPr>
        <p:spPr>
          <a:xfrm>
            <a:off x="4693921" y="1959485"/>
            <a:ext cx="7340916"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4693921" y="2473763"/>
            <a:ext cx="7340916" cy="191047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positive impact of the Police using facial recognition cameras.</a:t>
            </a:r>
          </a:p>
        </p:txBody>
      </p:sp>
      <p:sp>
        <p:nvSpPr>
          <p:cNvPr id="19" name="Rectangle 18"/>
          <p:cNvSpPr/>
          <p:nvPr/>
        </p:nvSpPr>
        <p:spPr>
          <a:xfrm>
            <a:off x="4693922" y="4506645"/>
            <a:ext cx="7340916" cy="19093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negative impact of the Police using facial recognition cameras.</a:t>
            </a:r>
          </a:p>
        </p:txBody>
      </p:sp>
      <p:pic>
        <p:nvPicPr>
          <p:cNvPr id="9" name="Picture 8">
            <a:extLst>
              <a:ext uri="{FF2B5EF4-FFF2-40B4-BE49-F238E27FC236}">
                <a16:creationId xmlns:a16="http://schemas.microsoft.com/office/drawing/2014/main" id="{F4AF7241-0822-4945-A6C1-99B9FCB84ABA}"/>
              </a:ext>
            </a:extLst>
          </p:cNvPr>
          <p:cNvPicPr>
            <a:picLocks noChangeAspect="1"/>
          </p:cNvPicPr>
          <p:nvPr/>
        </p:nvPicPr>
        <p:blipFill>
          <a:blip r:embed="rId3"/>
          <a:stretch>
            <a:fillRect/>
          </a:stretch>
        </p:blipFill>
        <p:spPr>
          <a:xfrm>
            <a:off x="157163" y="682586"/>
            <a:ext cx="4430077" cy="5899566"/>
          </a:xfrm>
          <a:prstGeom prst="rect">
            <a:avLst/>
          </a:prstGeom>
        </p:spPr>
      </p:pic>
    </p:spTree>
    <p:extLst>
      <p:ext uri="{BB962C8B-B14F-4D97-AF65-F5344CB8AC3E}">
        <p14:creationId xmlns:p14="http://schemas.microsoft.com/office/powerpoint/2010/main" val="206679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E4E341D-C91B-442F-BBE6-514CDD993A93}"/>
              </a:ext>
            </a:extLst>
          </p:cNvPr>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1506575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If you look at all these photos, what common features can you identify?</a:t>
            </a:r>
          </a:p>
        </p:txBody>
      </p:sp>
      <p:pic>
        <p:nvPicPr>
          <p:cNvPr id="4" name="Picture 3">
            <a:extLst>
              <a:ext uri="{FF2B5EF4-FFF2-40B4-BE49-F238E27FC236}">
                <a16:creationId xmlns:a16="http://schemas.microsoft.com/office/drawing/2014/main" id="{5DB8549A-0AE9-4A20-AE35-BA98835D41D2}"/>
              </a:ext>
            </a:extLst>
          </p:cNvPr>
          <p:cNvPicPr>
            <a:picLocks noChangeAspect="1"/>
          </p:cNvPicPr>
          <p:nvPr/>
        </p:nvPicPr>
        <p:blipFill>
          <a:blip r:embed="rId3"/>
          <a:stretch>
            <a:fillRect/>
          </a:stretch>
        </p:blipFill>
        <p:spPr>
          <a:xfrm>
            <a:off x="172403" y="1417320"/>
            <a:ext cx="1962912" cy="2453640"/>
          </a:xfrm>
          <a:prstGeom prst="rect">
            <a:avLst/>
          </a:prstGeom>
        </p:spPr>
      </p:pic>
      <p:pic>
        <p:nvPicPr>
          <p:cNvPr id="8" name="Picture 7">
            <a:extLst>
              <a:ext uri="{FF2B5EF4-FFF2-40B4-BE49-F238E27FC236}">
                <a16:creationId xmlns:a16="http://schemas.microsoft.com/office/drawing/2014/main" id="{34315DCA-59B5-45AE-9ED3-4138DFD9D105}"/>
              </a:ext>
            </a:extLst>
          </p:cNvPr>
          <p:cNvPicPr>
            <a:picLocks noChangeAspect="1"/>
          </p:cNvPicPr>
          <p:nvPr/>
        </p:nvPicPr>
        <p:blipFill>
          <a:blip r:embed="rId4"/>
          <a:stretch>
            <a:fillRect/>
          </a:stretch>
        </p:blipFill>
        <p:spPr>
          <a:xfrm>
            <a:off x="2468880" y="1417320"/>
            <a:ext cx="2453640" cy="2453640"/>
          </a:xfrm>
          <a:prstGeom prst="rect">
            <a:avLst/>
          </a:prstGeom>
        </p:spPr>
      </p:pic>
      <p:pic>
        <p:nvPicPr>
          <p:cNvPr id="9" name="Picture 8">
            <a:extLst>
              <a:ext uri="{FF2B5EF4-FFF2-40B4-BE49-F238E27FC236}">
                <a16:creationId xmlns:a16="http://schemas.microsoft.com/office/drawing/2014/main" id="{0ED06F23-2482-4CD7-9A01-9EB14B4CA9C6}"/>
              </a:ext>
            </a:extLst>
          </p:cNvPr>
          <p:cNvPicPr>
            <a:picLocks noChangeAspect="1"/>
          </p:cNvPicPr>
          <p:nvPr/>
        </p:nvPicPr>
        <p:blipFill>
          <a:blip r:embed="rId5"/>
          <a:stretch>
            <a:fillRect/>
          </a:stretch>
        </p:blipFill>
        <p:spPr>
          <a:xfrm>
            <a:off x="5195125" y="1417320"/>
            <a:ext cx="2421069" cy="2453640"/>
          </a:xfrm>
          <a:prstGeom prst="rect">
            <a:avLst/>
          </a:prstGeom>
        </p:spPr>
      </p:pic>
      <p:pic>
        <p:nvPicPr>
          <p:cNvPr id="10" name="Picture 9">
            <a:extLst>
              <a:ext uri="{FF2B5EF4-FFF2-40B4-BE49-F238E27FC236}">
                <a16:creationId xmlns:a16="http://schemas.microsoft.com/office/drawing/2014/main" id="{138CCB97-5134-4CC1-9B78-52430DD0A210}"/>
              </a:ext>
            </a:extLst>
          </p:cNvPr>
          <p:cNvPicPr>
            <a:picLocks noChangeAspect="1"/>
          </p:cNvPicPr>
          <p:nvPr/>
        </p:nvPicPr>
        <p:blipFill>
          <a:blip r:embed="rId6"/>
          <a:stretch>
            <a:fillRect/>
          </a:stretch>
        </p:blipFill>
        <p:spPr>
          <a:xfrm>
            <a:off x="172403" y="4431982"/>
            <a:ext cx="2619375" cy="1743075"/>
          </a:xfrm>
          <a:prstGeom prst="rect">
            <a:avLst/>
          </a:prstGeom>
        </p:spPr>
      </p:pic>
      <p:pic>
        <p:nvPicPr>
          <p:cNvPr id="11" name="Picture 10">
            <a:extLst>
              <a:ext uri="{FF2B5EF4-FFF2-40B4-BE49-F238E27FC236}">
                <a16:creationId xmlns:a16="http://schemas.microsoft.com/office/drawing/2014/main" id="{BD543547-A237-4C48-961C-22D027251F11}"/>
              </a:ext>
            </a:extLst>
          </p:cNvPr>
          <p:cNvPicPr>
            <a:picLocks noChangeAspect="1"/>
          </p:cNvPicPr>
          <p:nvPr/>
        </p:nvPicPr>
        <p:blipFill>
          <a:blip r:embed="rId7"/>
          <a:stretch>
            <a:fillRect/>
          </a:stretch>
        </p:blipFill>
        <p:spPr>
          <a:xfrm>
            <a:off x="3876436" y="4193737"/>
            <a:ext cx="2219564" cy="2219564"/>
          </a:xfrm>
          <a:prstGeom prst="rect">
            <a:avLst/>
          </a:prstGeom>
        </p:spPr>
      </p:pic>
      <p:graphicFrame>
        <p:nvGraphicFramePr>
          <p:cNvPr id="12" name="Table 11">
            <a:extLst>
              <a:ext uri="{FF2B5EF4-FFF2-40B4-BE49-F238E27FC236}">
                <a16:creationId xmlns:a16="http://schemas.microsoft.com/office/drawing/2014/main" id="{855C7D7B-32E7-45F3-BE53-08585FF24B77}"/>
              </a:ext>
            </a:extLst>
          </p:cNvPr>
          <p:cNvGraphicFramePr>
            <a:graphicFrameLocks noGrp="1"/>
          </p:cNvGraphicFramePr>
          <p:nvPr>
            <p:extLst/>
          </p:nvPr>
        </p:nvGraphicFramePr>
        <p:xfrm>
          <a:off x="8082059" y="1420349"/>
          <a:ext cx="3282121" cy="2944368"/>
        </p:xfrm>
        <a:graphic>
          <a:graphicData uri="http://schemas.openxmlformats.org/drawingml/2006/table">
            <a:tbl>
              <a:tblPr firstRow="1" bandRow="1">
                <a:tableStyleId>{5940675A-B579-460E-94D1-54222C63F5DA}</a:tableStyleId>
              </a:tblPr>
              <a:tblGrid>
                <a:gridCol w="3282121">
                  <a:extLst>
                    <a:ext uri="{9D8B030D-6E8A-4147-A177-3AD203B41FA5}">
                      <a16:colId xmlns:a16="http://schemas.microsoft.com/office/drawing/2014/main" val="4165389595"/>
                    </a:ext>
                  </a:extLst>
                </a:gridCol>
              </a:tblGrid>
              <a:tr h="490728">
                <a:tc>
                  <a:txBody>
                    <a:bodyPr/>
                    <a:lstStyle/>
                    <a:p>
                      <a:r>
                        <a:rPr lang="en-GB" sz="2000" b="1" dirty="0">
                          <a:latin typeface="+mj-lt"/>
                        </a:rPr>
                        <a:t>Common features</a:t>
                      </a:r>
                    </a:p>
                  </a:txBody>
                  <a:tcPr>
                    <a:solidFill>
                      <a:schemeClr val="bg2"/>
                    </a:solidFill>
                  </a:tcPr>
                </a:tc>
                <a:extLst>
                  <a:ext uri="{0D108BD9-81ED-4DB2-BD59-A6C34878D82A}">
                    <a16:rowId xmlns:a16="http://schemas.microsoft.com/office/drawing/2014/main" val="2982672260"/>
                  </a:ext>
                </a:extLst>
              </a:tr>
              <a:tr h="490728">
                <a:tc>
                  <a:txBody>
                    <a:bodyPr/>
                    <a:lstStyle/>
                    <a:p>
                      <a:endParaRPr lang="en-GB" sz="2000" dirty="0">
                        <a:latin typeface="+mj-lt"/>
                      </a:endParaRPr>
                    </a:p>
                  </a:txBody>
                  <a:tcPr/>
                </a:tc>
                <a:extLst>
                  <a:ext uri="{0D108BD9-81ED-4DB2-BD59-A6C34878D82A}">
                    <a16:rowId xmlns:a16="http://schemas.microsoft.com/office/drawing/2014/main" val="211301448"/>
                  </a:ext>
                </a:extLst>
              </a:tr>
              <a:tr h="490728">
                <a:tc>
                  <a:txBody>
                    <a:bodyPr/>
                    <a:lstStyle/>
                    <a:p>
                      <a:endParaRPr lang="en-GB" sz="2000" dirty="0">
                        <a:latin typeface="+mj-lt"/>
                      </a:endParaRPr>
                    </a:p>
                  </a:txBody>
                  <a:tcPr/>
                </a:tc>
                <a:extLst>
                  <a:ext uri="{0D108BD9-81ED-4DB2-BD59-A6C34878D82A}">
                    <a16:rowId xmlns:a16="http://schemas.microsoft.com/office/drawing/2014/main" val="4155935318"/>
                  </a:ext>
                </a:extLst>
              </a:tr>
              <a:tr h="490728">
                <a:tc>
                  <a:txBody>
                    <a:bodyPr/>
                    <a:lstStyle/>
                    <a:p>
                      <a:endParaRPr lang="en-GB" sz="2000" dirty="0">
                        <a:latin typeface="+mj-lt"/>
                      </a:endParaRPr>
                    </a:p>
                  </a:txBody>
                  <a:tcPr/>
                </a:tc>
                <a:extLst>
                  <a:ext uri="{0D108BD9-81ED-4DB2-BD59-A6C34878D82A}">
                    <a16:rowId xmlns:a16="http://schemas.microsoft.com/office/drawing/2014/main" val="1710453984"/>
                  </a:ext>
                </a:extLst>
              </a:tr>
              <a:tr h="490728">
                <a:tc>
                  <a:txBody>
                    <a:bodyPr/>
                    <a:lstStyle/>
                    <a:p>
                      <a:endParaRPr lang="en-GB" sz="2000" dirty="0">
                        <a:latin typeface="+mj-lt"/>
                      </a:endParaRPr>
                    </a:p>
                  </a:txBody>
                  <a:tcPr/>
                </a:tc>
                <a:extLst>
                  <a:ext uri="{0D108BD9-81ED-4DB2-BD59-A6C34878D82A}">
                    <a16:rowId xmlns:a16="http://schemas.microsoft.com/office/drawing/2014/main" val="2807825822"/>
                  </a:ext>
                </a:extLst>
              </a:tr>
              <a:tr h="490728">
                <a:tc>
                  <a:txBody>
                    <a:bodyPr/>
                    <a:lstStyle/>
                    <a:p>
                      <a:endParaRPr lang="en-GB" sz="2000" dirty="0">
                        <a:latin typeface="+mj-lt"/>
                      </a:endParaRPr>
                    </a:p>
                  </a:txBody>
                  <a:tcPr/>
                </a:tc>
                <a:extLst>
                  <a:ext uri="{0D108BD9-81ED-4DB2-BD59-A6C34878D82A}">
                    <a16:rowId xmlns:a16="http://schemas.microsoft.com/office/drawing/2014/main" val="4253794507"/>
                  </a:ext>
                </a:extLst>
              </a:tr>
            </a:tbl>
          </a:graphicData>
        </a:graphic>
      </p:graphicFrame>
    </p:spTree>
    <p:extLst>
      <p:ext uri="{BB962C8B-B14F-4D97-AF65-F5344CB8AC3E}">
        <p14:creationId xmlns:p14="http://schemas.microsoft.com/office/powerpoint/2010/main" val="569423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107996"/>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Let’s try and refine it further. Are there any features that will help us to differentiate between a dog and a human.</a:t>
            </a:r>
          </a:p>
        </p:txBody>
      </p:sp>
      <p:pic>
        <p:nvPicPr>
          <p:cNvPr id="4" name="Picture 3">
            <a:extLst>
              <a:ext uri="{FF2B5EF4-FFF2-40B4-BE49-F238E27FC236}">
                <a16:creationId xmlns:a16="http://schemas.microsoft.com/office/drawing/2014/main" id="{5DB8549A-0AE9-4A20-AE35-BA98835D41D2}"/>
              </a:ext>
            </a:extLst>
          </p:cNvPr>
          <p:cNvPicPr>
            <a:picLocks noChangeAspect="1"/>
          </p:cNvPicPr>
          <p:nvPr/>
        </p:nvPicPr>
        <p:blipFill>
          <a:blip r:embed="rId3"/>
          <a:stretch>
            <a:fillRect/>
          </a:stretch>
        </p:blipFill>
        <p:spPr>
          <a:xfrm>
            <a:off x="172403" y="1417320"/>
            <a:ext cx="1962912" cy="2453640"/>
          </a:xfrm>
          <a:prstGeom prst="rect">
            <a:avLst/>
          </a:prstGeom>
        </p:spPr>
      </p:pic>
      <p:graphicFrame>
        <p:nvGraphicFramePr>
          <p:cNvPr id="12" name="Table 11">
            <a:extLst>
              <a:ext uri="{FF2B5EF4-FFF2-40B4-BE49-F238E27FC236}">
                <a16:creationId xmlns:a16="http://schemas.microsoft.com/office/drawing/2014/main" id="{855C7D7B-32E7-45F3-BE53-08585FF24B77}"/>
              </a:ext>
            </a:extLst>
          </p:cNvPr>
          <p:cNvGraphicFramePr>
            <a:graphicFrameLocks noGrp="1"/>
          </p:cNvGraphicFramePr>
          <p:nvPr>
            <p:extLst/>
          </p:nvPr>
        </p:nvGraphicFramePr>
        <p:xfrm>
          <a:off x="5897880" y="1362996"/>
          <a:ext cx="5593080" cy="2944368"/>
        </p:xfrm>
        <a:graphic>
          <a:graphicData uri="http://schemas.openxmlformats.org/drawingml/2006/table">
            <a:tbl>
              <a:tblPr firstRow="1" bandRow="1">
                <a:tableStyleId>{5940675A-B579-460E-94D1-54222C63F5DA}</a:tableStyleId>
              </a:tblPr>
              <a:tblGrid>
                <a:gridCol w="5593080">
                  <a:extLst>
                    <a:ext uri="{9D8B030D-6E8A-4147-A177-3AD203B41FA5}">
                      <a16:colId xmlns:a16="http://schemas.microsoft.com/office/drawing/2014/main" val="4165389595"/>
                    </a:ext>
                  </a:extLst>
                </a:gridCol>
              </a:tblGrid>
              <a:tr h="490728">
                <a:tc>
                  <a:txBody>
                    <a:bodyPr/>
                    <a:lstStyle/>
                    <a:p>
                      <a:r>
                        <a:rPr lang="en-GB" sz="2000" b="1" dirty="0">
                          <a:latin typeface="+mj-lt"/>
                        </a:rPr>
                        <a:t>Common features – How are they different?</a:t>
                      </a:r>
                    </a:p>
                  </a:txBody>
                  <a:tcPr>
                    <a:solidFill>
                      <a:schemeClr val="bg2"/>
                    </a:solidFill>
                  </a:tcPr>
                </a:tc>
                <a:extLst>
                  <a:ext uri="{0D108BD9-81ED-4DB2-BD59-A6C34878D82A}">
                    <a16:rowId xmlns:a16="http://schemas.microsoft.com/office/drawing/2014/main" val="2982672260"/>
                  </a:ext>
                </a:extLst>
              </a:tr>
              <a:tr h="490728">
                <a:tc>
                  <a:txBody>
                    <a:bodyPr/>
                    <a:lstStyle/>
                    <a:p>
                      <a:r>
                        <a:rPr lang="en-GB" sz="2000" dirty="0">
                          <a:latin typeface="+mj-lt"/>
                        </a:rPr>
                        <a:t>Eyes</a:t>
                      </a:r>
                    </a:p>
                  </a:txBody>
                  <a:tcPr/>
                </a:tc>
                <a:extLst>
                  <a:ext uri="{0D108BD9-81ED-4DB2-BD59-A6C34878D82A}">
                    <a16:rowId xmlns:a16="http://schemas.microsoft.com/office/drawing/2014/main" val="211301448"/>
                  </a:ext>
                </a:extLst>
              </a:tr>
              <a:tr h="490728">
                <a:tc>
                  <a:txBody>
                    <a:bodyPr/>
                    <a:lstStyle/>
                    <a:p>
                      <a:r>
                        <a:rPr lang="en-GB" sz="2000" dirty="0">
                          <a:latin typeface="+mj-lt"/>
                        </a:rPr>
                        <a:t>Mouth</a:t>
                      </a:r>
                    </a:p>
                  </a:txBody>
                  <a:tcPr/>
                </a:tc>
                <a:extLst>
                  <a:ext uri="{0D108BD9-81ED-4DB2-BD59-A6C34878D82A}">
                    <a16:rowId xmlns:a16="http://schemas.microsoft.com/office/drawing/2014/main" val="4155935318"/>
                  </a:ext>
                </a:extLst>
              </a:tr>
              <a:tr h="490728">
                <a:tc>
                  <a:txBody>
                    <a:bodyPr/>
                    <a:lstStyle/>
                    <a:p>
                      <a:r>
                        <a:rPr lang="en-GB" sz="2000" dirty="0">
                          <a:latin typeface="+mj-lt"/>
                        </a:rPr>
                        <a:t>Skin</a:t>
                      </a:r>
                    </a:p>
                  </a:txBody>
                  <a:tcPr/>
                </a:tc>
                <a:extLst>
                  <a:ext uri="{0D108BD9-81ED-4DB2-BD59-A6C34878D82A}">
                    <a16:rowId xmlns:a16="http://schemas.microsoft.com/office/drawing/2014/main" val="1710453984"/>
                  </a:ext>
                </a:extLst>
              </a:tr>
              <a:tr h="490728">
                <a:tc>
                  <a:txBody>
                    <a:bodyPr/>
                    <a:lstStyle/>
                    <a:p>
                      <a:r>
                        <a:rPr lang="en-GB" sz="2000" dirty="0">
                          <a:latin typeface="+mj-lt"/>
                        </a:rPr>
                        <a:t>Nose</a:t>
                      </a:r>
                    </a:p>
                  </a:txBody>
                  <a:tcPr/>
                </a:tc>
                <a:extLst>
                  <a:ext uri="{0D108BD9-81ED-4DB2-BD59-A6C34878D82A}">
                    <a16:rowId xmlns:a16="http://schemas.microsoft.com/office/drawing/2014/main" val="2807825822"/>
                  </a:ext>
                </a:extLst>
              </a:tr>
              <a:tr h="490728">
                <a:tc>
                  <a:txBody>
                    <a:bodyPr/>
                    <a:lstStyle/>
                    <a:p>
                      <a:r>
                        <a:rPr lang="en-GB" sz="2000" dirty="0">
                          <a:latin typeface="+mj-lt"/>
                        </a:rPr>
                        <a:t>Ears</a:t>
                      </a:r>
                    </a:p>
                  </a:txBody>
                  <a:tcPr/>
                </a:tc>
                <a:extLst>
                  <a:ext uri="{0D108BD9-81ED-4DB2-BD59-A6C34878D82A}">
                    <a16:rowId xmlns:a16="http://schemas.microsoft.com/office/drawing/2014/main" val="4253794507"/>
                  </a:ext>
                </a:extLst>
              </a:tr>
            </a:tbl>
          </a:graphicData>
        </a:graphic>
      </p:graphicFrame>
      <p:pic>
        <p:nvPicPr>
          <p:cNvPr id="5" name="Picture 4">
            <a:extLst>
              <a:ext uri="{FF2B5EF4-FFF2-40B4-BE49-F238E27FC236}">
                <a16:creationId xmlns:a16="http://schemas.microsoft.com/office/drawing/2014/main" id="{7BCCA254-FE88-4B59-8BCF-DA127C50B36A}"/>
              </a:ext>
            </a:extLst>
          </p:cNvPr>
          <p:cNvPicPr>
            <a:picLocks noChangeAspect="1"/>
          </p:cNvPicPr>
          <p:nvPr/>
        </p:nvPicPr>
        <p:blipFill rotWithShape="1">
          <a:blip r:embed="rId4"/>
          <a:srcRect l="33573" r="9467"/>
          <a:stretch/>
        </p:blipFill>
        <p:spPr>
          <a:xfrm>
            <a:off x="2898649" y="1393476"/>
            <a:ext cx="2496312" cy="2471769"/>
          </a:xfrm>
          <a:prstGeom prst="rect">
            <a:avLst/>
          </a:prstGeom>
        </p:spPr>
      </p:pic>
    </p:spTree>
    <p:extLst>
      <p:ext uri="{BB962C8B-B14F-4D97-AF65-F5344CB8AC3E}">
        <p14:creationId xmlns:p14="http://schemas.microsoft.com/office/powerpoint/2010/main" val="2244940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Machine learning</a:t>
            </a:r>
          </a:p>
          <a:p>
            <a:endParaRPr lang="en-GB" sz="2400" b="1" u="sng" dirty="0">
              <a:latin typeface="+mj-lt"/>
            </a:endParaRPr>
          </a:p>
          <a:p>
            <a:r>
              <a:rPr lang="en-GB" dirty="0">
                <a:latin typeface="+mj-lt"/>
              </a:rPr>
              <a:t>We have set some criteria for our algorithm. We want it to be able to recognise images using what we call </a:t>
            </a:r>
            <a:r>
              <a:rPr lang="en-GB" u="sng" dirty="0">
                <a:latin typeface="+mj-lt"/>
              </a:rPr>
              <a:t>training data. </a:t>
            </a:r>
          </a:p>
          <a:p>
            <a:r>
              <a:rPr lang="en-GB" dirty="0">
                <a:latin typeface="+mj-lt"/>
              </a:rPr>
              <a:t>The training data used in this case is called ‘mammals’</a:t>
            </a:r>
          </a:p>
        </p:txBody>
      </p:sp>
      <p:graphicFrame>
        <p:nvGraphicFramePr>
          <p:cNvPr id="2" name="Table 1">
            <a:extLst>
              <a:ext uri="{FF2B5EF4-FFF2-40B4-BE49-F238E27FC236}">
                <a16:creationId xmlns:a16="http://schemas.microsoft.com/office/drawing/2014/main" id="{7E7DF164-64E5-4E25-AA6E-BA212AE6BA28}"/>
              </a:ext>
            </a:extLst>
          </p:cNvPr>
          <p:cNvGraphicFramePr>
            <a:graphicFrameLocks noGrp="1"/>
          </p:cNvGraphicFramePr>
          <p:nvPr>
            <p:extLst/>
          </p:nvPr>
        </p:nvGraphicFramePr>
        <p:xfrm>
          <a:off x="294640" y="1915160"/>
          <a:ext cx="3987800" cy="2595880"/>
        </p:xfrm>
        <a:graphic>
          <a:graphicData uri="http://schemas.openxmlformats.org/drawingml/2006/table">
            <a:tbl>
              <a:tblPr firstRow="1" bandRow="1">
                <a:tableStyleId>{5940675A-B579-460E-94D1-54222C63F5DA}</a:tableStyleId>
              </a:tblPr>
              <a:tblGrid>
                <a:gridCol w="3987800">
                  <a:extLst>
                    <a:ext uri="{9D8B030D-6E8A-4147-A177-3AD203B41FA5}">
                      <a16:colId xmlns:a16="http://schemas.microsoft.com/office/drawing/2014/main" val="2048781381"/>
                    </a:ext>
                  </a:extLst>
                </a:gridCol>
              </a:tblGrid>
              <a:tr h="370840">
                <a:tc>
                  <a:txBody>
                    <a:bodyPr/>
                    <a:lstStyle/>
                    <a:p>
                      <a:r>
                        <a:rPr lang="en-GB" b="1" dirty="0">
                          <a:latin typeface="+mj-lt"/>
                        </a:rPr>
                        <a:t>Training data:</a:t>
                      </a:r>
                    </a:p>
                  </a:txBody>
                  <a:tcPr>
                    <a:solidFill>
                      <a:schemeClr val="bg2"/>
                    </a:solidFill>
                  </a:tcPr>
                </a:tc>
                <a:extLst>
                  <a:ext uri="{0D108BD9-81ED-4DB2-BD59-A6C34878D82A}">
                    <a16:rowId xmlns:a16="http://schemas.microsoft.com/office/drawing/2014/main" val="168398211"/>
                  </a:ext>
                </a:extLst>
              </a:tr>
              <a:tr h="370840">
                <a:tc>
                  <a:txBody>
                    <a:bodyPr/>
                    <a:lstStyle/>
                    <a:p>
                      <a:r>
                        <a:rPr lang="en-GB" dirty="0">
                          <a:latin typeface="+mj-lt"/>
                        </a:rPr>
                        <a:t>Two eyes</a:t>
                      </a:r>
                    </a:p>
                  </a:txBody>
                  <a:tcPr/>
                </a:tc>
                <a:extLst>
                  <a:ext uri="{0D108BD9-81ED-4DB2-BD59-A6C34878D82A}">
                    <a16:rowId xmlns:a16="http://schemas.microsoft.com/office/drawing/2014/main" val="2755966407"/>
                  </a:ext>
                </a:extLst>
              </a:tr>
              <a:tr h="370840">
                <a:tc>
                  <a:txBody>
                    <a:bodyPr/>
                    <a:lstStyle/>
                    <a:p>
                      <a:r>
                        <a:rPr lang="en-GB" dirty="0">
                          <a:latin typeface="+mj-lt"/>
                        </a:rPr>
                        <a:t>Nose</a:t>
                      </a:r>
                    </a:p>
                  </a:txBody>
                  <a:tcPr/>
                </a:tc>
                <a:extLst>
                  <a:ext uri="{0D108BD9-81ED-4DB2-BD59-A6C34878D82A}">
                    <a16:rowId xmlns:a16="http://schemas.microsoft.com/office/drawing/2014/main" val="1591403066"/>
                  </a:ext>
                </a:extLst>
              </a:tr>
              <a:tr h="370840">
                <a:tc>
                  <a:txBody>
                    <a:bodyPr/>
                    <a:lstStyle/>
                    <a:p>
                      <a:r>
                        <a:rPr lang="en-GB" dirty="0">
                          <a:latin typeface="+mj-lt"/>
                        </a:rPr>
                        <a:t>Four legs</a:t>
                      </a:r>
                    </a:p>
                  </a:txBody>
                  <a:tcPr/>
                </a:tc>
                <a:extLst>
                  <a:ext uri="{0D108BD9-81ED-4DB2-BD59-A6C34878D82A}">
                    <a16:rowId xmlns:a16="http://schemas.microsoft.com/office/drawing/2014/main" val="837127056"/>
                  </a:ext>
                </a:extLst>
              </a:tr>
              <a:tr h="370840">
                <a:tc>
                  <a:txBody>
                    <a:bodyPr/>
                    <a:lstStyle/>
                    <a:p>
                      <a:r>
                        <a:rPr lang="en-GB" dirty="0">
                          <a:latin typeface="+mj-lt"/>
                        </a:rPr>
                        <a:t>Fur</a:t>
                      </a:r>
                    </a:p>
                  </a:txBody>
                  <a:tcPr/>
                </a:tc>
                <a:extLst>
                  <a:ext uri="{0D108BD9-81ED-4DB2-BD59-A6C34878D82A}">
                    <a16:rowId xmlns:a16="http://schemas.microsoft.com/office/drawing/2014/main" val="2266514342"/>
                  </a:ext>
                </a:extLst>
              </a:tr>
              <a:tr h="370840">
                <a:tc>
                  <a:txBody>
                    <a:bodyPr/>
                    <a:lstStyle/>
                    <a:p>
                      <a:r>
                        <a:rPr lang="en-GB" dirty="0">
                          <a:latin typeface="+mj-lt"/>
                        </a:rPr>
                        <a:t>Tail</a:t>
                      </a:r>
                    </a:p>
                  </a:txBody>
                  <a:tcPr/>
                </a:tc>
                <a:extLst>
                  <a:ext uri="{0D108BD9-81ED-4DB2-BD59-A6C34878D82A}">
                    <a16:rowId xmlns:a16="http://schemas.microsoft.com/office/drawing/2014/main" val="555630392"/>
                  </a:ext>
                </a:extLst>
              </a:tr>
              <a:tr h="370840">
                <a:tc>
                  <a:txBody>
                    <a:bodyPr/>
                    <a:lstStyle/>
                    <a:p>
                      <a:r>
                        <a:rPr lang="en-GB" dirty="0">
                          <a:latin typeface="+mj-lt"/>
                        </a:rPr>
                        <a:t>Ears</a:t>
                      </a:r>
                    </a:p>
                  </a:txBody>
                  <a:tcPr/>
                </a:tc>
                <a:extLst>
                  <a:ext uri="{0D108BD9-81ED-4DB2-BD59-A6C34878D82A}">
                    <a16:rowId xmlns:a16="http://schemas.microsoft.com/office/drawing/2014/main" val="3360505826"/>
                  </a:ext>
                </a:extLst>
              </a:tr>
            </a:tbl>
          </a:graphicData>
        </a:graphic>
      </p:graphicFrame>
      <p:pic>
        <p:nvPicPr>
          <p:cNvPr id="5" name="Picture 4">
            <a:extLst>
              <a:ext uri="{FF2B5EF4-FFF2-40B4-BE49-F238E27FC236}">
                <a16:creationId xmlns:a16="http://schemas.microsoft.com/office/drawing/2014/main" id="{777843A6-E081-4E60-A49E-4C6D9A02CB4E}"/>
              </a:ext>
            </a:extLst>
          </p:cNvPr>
          <p:cNvPicPr>
            <a:picLocks noChangeAspect="1"/>
          </p:cNvPicPr>
          <p:nvPr/>
        </p:nvPicPr>
        <p:blipFill>
          <a:blip r:embed="rId3"/>
          <a:stretch>
            <a:fillRect/>
          </a:stretch>
        </p:blipFill>
        <p:spPr>
          <a:xfrm>
            <a:off x="5746432" y="1915160"/>
            <a:ext cx="2619375" cy="1743075"/>
          </a:xfrm>
          <a:prstGeom prst="rect">
            <a:avLst/>
          </a:prstGeom>
        </p:spPr>
      </p:pic>
      <p:pic>
        <p:nvPicPr>
          <p:cNvPr id="6" name="Picture 5">
            <a:extLst>
              <a:ext uri="{FF2B5EF4-FFF2-40B4-BE49-F238E27FC236}">
                <a16:creationId xmlns:a16="http://schemas.microsoft.com/office/drawing/2014/main" id="{41049BB3-AD04-4B7F-A951-F732812472E8}"/>
              </a:ext>
            </a:extLst>
          </p:cNvPr>
          <p:cNvPicPr>
            <a:picLocks noChangeAspect="1"/>
          </p:cNvPicPr>
          <p:nvPr/>
        </p:nvPicPr>
        <p:blipFill>
          <a:blip r:embed="rId4"/>
          <a:stretch>
            <a:fillRect/>
          </a:stretch>
        </p:blipFill>
        <p:spPr>
          <a:xfrm>
            <a:off x="9078699" y="1915160"/>
            <a:ext cx="2619375" cy="1741987"/>
          </a:xfrm>
          <a:prstGeom prst="rect">
            <a:avLst/>
          </a:prstGeom>
        </p:spPr>
      </p:pic>
      <p:pic>
        <p:nvPicPr>
          <p:cNvPr id="7" name="Picture 6">
            <a:extLst>
              <a:ext uri="{FF2B5EF4-FFF2-40B4-BE49-F238E27FC236}">
                <a16:creationId xmlns:a16="http://schemas.microsoft.com/office/drawing/2014/main" id="{08F52160-6BC0-4570-BD25-B6CD34E68E62}"/>
              </a:ext>
            </a:extLst>
          </p:cNvPr>
          <p:cNvPicPr>
            <a:picLocks noChangeAspect="1"/>
          </p:cNvPicPr>
          <p:nvPr/>
        </p:nvPicPr>
        <p:blipFill>
          <a:blip r:embed="rId5"/>
          <a:stretch>
            <a:fillRect/>
          </a:stretch>
        </p:blipFill>
        <p:spPr>
          <a:xfrm>
            <a:off x="5815618" y="4288412"/>
            <a:ext cx="2550189" cy="1944748"/>
          </a:xfrm>
          <a:prstGeom prst="rect">
            <a:avLst/>
          </a:prstGeom>
        </p:spPr>
      </p:pic>
      <p:pic>
        <p:nvPicPr>
          <p:cNvPr id="13" name="Picture 12">
            <a:extLst>
              <a:ext uri="{FF2B5EF4-FFF2-40B4-BE49-F238E27FC236}">
                <a16:creationId xmlns:a16="http://schemas.microsoft.com/office/drawing/2014/main" id="{A34E391F-1D3D-4577-9DE1-DCA03D7A112F}"/>
              </a:ext>
            </a:extLst>
          </p:cNvPr>
          <p:cNvPicPr>
            <a:picLocks noChangeAspect="1"/>
          </p:cNvPicPr>
          <p:nvPr/>
        </p:nvPicPr>
        <p:blipFill>
          <a:blip r:embed="rId6"/>
          <a:stretch>
            <a:fillRect/>
          </a:stretch>
        </p:blipFill>
        <p:spPr>
          <a:xfrm>
            <a:off x="9085095" y="4389793"/>
            <a:ext cx="2612979" cy="1741986"/>
          </a:xfrm>
          <a:prstGeom prst="rect">
            <a:avLst/>
          </a:prstGeom>
        </p:spPr>
      </p:pic>
      <p:sp>
        <p:nvSpPr>
          <p:cNvPr id="15" name="Rectangle 14">
            <a:extLst>
              <a:ext uri="{FF2B5EF4-FFF2-40B4-BE49-F238E27FC236}">
                <a16:creationId xmlns:a16="http://schemas.microsoft.com/office/drawing/2014/main" id="{044237B5-D933-4BF3-84B1-61E9B20BF709}"/>
              </a:ext>
            </a:extLst>
          </p:cNvPr>
          <p:cNvSpPr/>
          <p:nvPr/>
        </p:nvSpPr>
        <p:spPr>
          <a:xfrm>
            <a:off x="294640" y="4760853"/>
            <a:ext cx="3987799" cy="1594228"/>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Task</a:t>
            </a:r>
          </a:p>
          <a:p>
            <a:pPr algn="ctr"/>
            <a:endParaRPr lang="en-GB" u="sng" dirty="0">
              <a:solidFill>
                <a:schemeClr val="tx1"/>
              </a:solidFill>
              <a:latin typeface="+mj-lt"/>
            </a:endParaRPr>
          </a:p>
          <a:p>
            <a:pPr algn="ctr"/>
            <a:r>
              <a:rPr lang="en-GB" dirty="0">
                <a:solidFill>
                  <a:schemeClr val="tx1"/>
                </a:solidFill>
                <a:latin typeface="+mj-lt"/>
              </a:rPr>
              <a:t>Using the training data provided. Identify whether these pictures can be classified as ‘mammals’</a:t>
            </a:r>
          </a:p>
          <a:p>
            <a:pPr algn="ctr"/>
            <a:endParaRPr lang="en-GB" u="sng" dirty="0">
              <a:solidFill>
                <a:schemeClr val="tx1"/>
              </a:solidFill>
              <a:latin typeface="+mj-lt"/>
            </a:endParaRPr>
          </a:p>
          <a:p>
            <a:pPr algn="ctr"/>
            <a:endParaRPr lang="en-GB" u="sng" dirty="0">
              <a:solidFill>
                <a:schemeClr val="tx1"/>
              </a:solidFill>
              <a:latin typeface="+mj-lt"/>
            </a:endParaRPr>
          </a:p>
        </p:txBody>
      </p:sp>
    </p:spTree>
    <p:extLst>
      <p:ext uri="{BB962C8B-B14F-4D97-AF65-F5344CB8AC3E}">
        <p14:creationId xmlns:p14="http://schemas.microsoft.com/office/powerpoint/2010/main" val="3739823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A8C37D-A7E7-4774-BF71-B7AD5FFC0DD7}"/>
              </a:ext>
            </a:extLst>
          </p:cNvPr>
          <p:cNvSpPr>
            <a:spLocks noGrp="1"/>
          </p:cNvSpPr>
          <p:nvPr>
            <p:ph type="sldNum" sz="quarter" idx="11"/>
          </p:nvPr>
        </p:nvSpPr>
        <p:spPr/>
        <p:txBody>
          <a:bodyPr/>
          <a:lstStyle/>
          <a:p>
            <a:fld id="{058DB212-BFA2-403F-85EF-DFD3FF6D973A}" type="slidenum">
              <a:rPr lang="en-US" noProof="0" smtClean="0"/>
              <a:pPr/>
              <a:t>6</a:t>
            </a:fld>
            <a:endParaRPr lang="en-US" noProof="0"/>
          </a:p>
        </p:txBody>
      </p:sp>
      <p:sp>
        <p:nvSpPr>
          <p:cNvPr id="3" name="TextBox 2">
            <a:extLst>
              <a:ext uri="{FF2B5EF4-FFF2-40B4-BE49-F238E27FC236}">
                <a16:creationId xmlns:a16="http://schemas.microsoft.com/office/drawing/2014/main" id="{90756B29-B3EE-4208-AF15-5048E9544002}"/>
              </a:ext>
            </a:extLst>
          </p:cNvPr>
          <p:cNvSpPr txBox="1"/>
          <p:nvPr/>
        </p:nvSpPr>
        <p:spPr>
          <a:xfrm>
            <a:off x="172403" y="113348"/>
            <a:ext cx="11613832" cy="738664"/>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how each device allows the user to interact with it. </a:t>
            </a:r>
          </a:p>
        </p:txBody>
      </p:sp>
      <p:pic>
        <p:nvPicPr>
          <p:cNvPr id="1026" name="Picture 2" descr="Google Home review: A better voice assistant than Amazon Echo?">
            <a:extLst>
              <a:ext uri="{FF2B5EF4-FFF2-40B4-BE49-F238E27FC236}">
                <a16:creationId xmlns:a16="http://schemas.microsoft.com/office/drawing/2014/main" id="{B8555D84-B37C-4395-B8E6-727BC0C8E9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364" y="1528997"/>
            <a:ext cx="2368445" cy="17763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A81CC3F-AAAA-4D8F-A89D-072DF0BF180D}"/>
              </a:ext>
            </a:extLst>
          </p:cNvPr>
          <p:cNvPicPr>
            <a:picLocks noChangeAspect="1"/>
          </p:cNvPicPr>
          <p:nvPr/>
        </p:nvPicPr>
        <p:blipFill rotWithShape="1">
          <a:blip r:embed="rId3"/>
          <a:srcRect l="5660" t="5901" r="18952" b="11475"/>
          <a:stretch/>
        </p:blipFill>
        <p:spPr>
          <a:xfrm>
            <a:off x="4878881" y="1528997"/>
            <a:ext cx="2434237" cy="1776335"/>
          </a:xfrm>
          <a:prstGeom prst="rect">
            <a:avLst/>
          </a:prstGeom>
        </p:spPr>
      </p:pic>
      <p:pic>
        <p:nvPicPr>
          <p:cNvPr id="5" name="Picture 4">
            <a:extLst>
              <a:ext uri="{FF2B5EF4-FFF2-40B4-BE49-F238E27FC236}">
                <a16:creationId xmlns:a16="http://schemas.microsoft.com/office/drawing/2014/main" id="{EF0928E0-3CF9-4B5A-B8EC-8CA9ACEE66FB}"/>
              </a:ext>
            </a:extLst>
          </p:cNvPr>
          <p:cNvPicPr>
            <a:picLocks noChangeAspect="1"/>
          </p:cNvPicPr>
          <p:nvPr/>
        </p:nvPicPr>
        <p:blipFill>
          <a:blip r:embed="rId4"/>
          <a:stretch>
            <a:fillRect/>
          </a:stretch>
        </p:blipFill>
        <p:spPr>
          <a:xfrm>
            <a:off x="8419476" y="1528997"/>
            <a:ext cx="2673246" cy="1777813"/>
          </a:xfrm>
          <a:prstGeom prst="rect">
            <a:avLst/>
          </a:prstGeom>
        </p:spPr>
      </p:pic>
      <p:pic>
        <p:nvPicPr>
          <p:cNvPr id="6" name="Picture 5">
            <a:extLst>
              <a:ext uri="{FF2B5EF4-FFF2-40B4-BE49-F238E27FC236}">
                <a16:creationId xmlns:a16="http://schemas.microsoft.com/office/drawing/2014/main" id="{CE37EAEC-6C50-4B43-937D-8B8AFBB8C4E2}"/>
              </a:ext>
            </a:extLst>
          </p:cNvPr>
          <p:cNvPicPr>
            <a:picLocks noChangeAspect="1"/>
          </p:cNvPicPr>
          <p:nvPr/>
        </p:nvPicPr>
        <p:blipFill rotWithShape="1">
          <a:blip r:embed="rId5"/>
          <a:srcRect r="12868"/>
          <a:stretch/>
        </p:blipFill>
        <p:spPr>
          <a:xfrm>
            <a:off x="969364" y="4204740"/>
            <a:ext cx="2368445" cy="1528997"/>
          </a:xfrm>
          <a:prstGeom prst="rect">
            <a:avLst/>
          </a:prstGeom>
        </p:spPr>
      </p:pic>
      <p:pic>
        <p:nvPicPr>
          <p:cNvPr id="7" name="Picture 6">
            <a:extLst>
              <a:ext uri="{FF2B5EF4-FFF2-40B4-BE49-F238E27FC236}">
                <a16:creationId xmlns:a16="http://schemas.microsoft.com/office/drawing/2014/main" id="{B30D24CB-EBCD-4355-B0DD-DE7F99337727}"/>
              </a:ext>
            </a:extLst>
          </p:cNvPr>
          <p:cNvPicPr>
            <a:picLocks noChangeAspect="1"/>
          </p:cNvPicPr>
          <p:nvPr/>
        </p:nvPicPr>
        <p:blipFill rotWithShape="1">
          <a:blip r:embed="rId6"/>
          <a:srcRect b="13912"/>
          <a:stretch/>
        </p:blipFill>
        <p:spPr>
          <a:xfrm>
            <a:off x="4878881" y="4162040"/>
            <a:ext cx="2434237" cy="1571697"/>
          </a:xfrm>
          <a:prstGeom prst="rect">
            <a:avLst/>
          </a:prstGeom>
        </p:spPr>
      </p:pic>
      <p:pic>
        <p:nvPicPr>
          <p:cNvPr id="8" name="Picture 7">
            <a:extLst>
              <a:ext uri="{FF2B5EF4-FFF2-40B4-BE49-F238E27FC236}">
                <a16:creationId xmlns:a16="http://schemas.microsoft.com/office/drawing/2014/main" id="{FEC1790D-E9CA-49BE-8BFB-130D05CEAFDE}"/>
              </a:ext>
            </a:extLst>
          </p:cNvPr>
          <p:cNvPicPr>
            <a:picLocks noChangeAspect="1"/>
          </p:cNvPicPr>
          <p:nvPr/>
        </p:nvPicPr>
        <p:blipFill rotWithShape="1">
          <a:blip r:embed="rId7"/>
          <a:srcRect b="38101"/>
          <a:stretch/>
        </p:blipFill>
        <p:spPr>
          <a:xfrm>
            <a:off x="8429469" y="4091392"/>
            <a:ext cx="2653260" cy="1642345"/>
          </a:xfrm>
          <a:prstGeom prst="rect">
            <a:avLst/>
          </a:prstGeom>
        </p:spPr>
      </p:pic>
    </p:spTree>
    <p:extLst>
      <p:ext uri="{BB962C8B-B14F-4D97-AF65-F5344CB8AC3E}">
        <p14:creationId xmlns:p14="http://schemas.microsoft.com/office/powerpoint/2010/main" val="3605979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8591052" cy="1107996"/>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the advantages and disadvantages of using the following interaction methods.</a:t>
            </a:r>
          </a:p>
          <a:p>
            <a:endParaRPr lang="en-GB" sz="2400" b="1" u="sng"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672282165"/>
              </p:ext>
            </p:extLst>
          </p:nvPr>
        </p:nvGraphicFramePr>
        <p:xfrm>
          <a:off x="257791"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Touch</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3139725340"/>
              </p:ext>
            </p:extLst>
          </p:nvPr>
        </p:nvGraphicFramePr>
        <p:xfrm>
          <a:off x="6161206"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latin typeface="+mj-lt"/>
                        </a:rPr>
                        <a:t>Speech</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p>
                    <a:p>
                      <a:endParaRPr lang="en-GB" dirty="0"/>
                    </a:p>
                    <a:p>
                      <a:endParaRPr lang="en-GB" dirty="0"/>
                    </a:p>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212476592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263318078"/>
              </p:ext>
            </p:extLst>
          </p:nvPr>
        </p:nvGraphicFramePr>
        <p:xfrm>
          <a:off x="257791"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Traditional (Keyboard)</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1619139444"/>
              </p:ext>
            </p:extLst>
          </p:nvPr>
        </p:nvGraphicFramePr>
        <p:xfrm>
          <a:off x="6161206"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Traditional (Mouse)</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spTree>
    <p:extLst>
      <p:ext uri="{BB962C8B-B14F-4D97-AF65-F5344CB8AC3E}">
        <p14:creationId xmlns:p14="http://schemas.microsoft.com/office/powerpoint/2010/main" val="41806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8591052" cy="1107996"/>
          </a:xfrm>
          <a:prstGeom prst="rect">
            <a:avLst/>
          </a:prstGeom>
          <a:noFill/>
        </p:spPr>
        <p:txBody>
          <a:bodyPr wrap="square" rtlCol="0">
            <a:spAutoFit/>
          </a:bodyPr>
          <a:lstStyle/>
          <a:p>
            <a:r>
              <a:rPr lang="en-GB" sz="2400" b="1" u="sng" dirty="0">
                <a:latin typeface="+mj-lt"/>
              </a:rPr>
              <a:t>Interacting with digital devices</a:t>
            </a:r>
          </a:p>
          <a:p>
            <a:r>
              <a:rPr lang="en-GB" dirty="0">
                <a:latin typeface="+mj-lt"/>
              </a:rPr>
              <a:t>Identify the advantages and disadvantages of using the following interaction methods.</a:t>
            </a:r>
          </a:p>
          <a:p>
            <a:endParaRPr lang="en-GB" sz="2400" b="1" u="sng"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4188393467"/>
              </p:ext>
            </p:extLst>
          </p:nvPr>
        </p:nvGraphicFramePr>
        <p:xfrm>
          <a:off x="257791"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Gesture</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3060896987"/>
              </p:ext>
            </p:extLst>
          </p:nvPr>
        </p:nvGraphicFramePr>
        <p:xfrm>
          <a:off x="6161206" y="1743248"/>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latin typeface="+mj-lt"/>
                        </a:rPr>
                        <a:t>Virtual Reality</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p>
                    <a:p>
                      <a:endParaRPr lang="en-GB" dirty="0"/>
                    </a:p>
                    <a:p>
                      <a:endParaRPr lang="en-GB" dirty="0"/>
                    </a:p>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212476592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4275853463"/>
              </p:ext>
            </p:extLst>
          </p:nvPr>
        </p:nvGraphicFramePr>
        <p:xfrm>
          <a:off x="257791"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Augmented Reality</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3554231167"/>
              </p:ext>
            </p:extLst>
          </p:nvPr>
        </p:nvGraphicFramePr>
        <p:xfrm>
          <a:off x="6161206" y="4379540"/>
          <a:ext cx="5174018" cy="2194560"/>
        </p:xfrm>
        <a:graphic>
          <a:graphicData uri="http://schemas.openxmlformats.org/drawingml/2006/table">
            <a:tbl>
              <a:tblPr firstRow="1" bandRow="1">
                <a:tableStyleId>{5940675A-B579-460E-94D1-54222C63F5DA}</a:tableStyleId>
              </a:tblPr>
              <a:tblGrid>
                <a:gridCol w="2587009">
                  <a:extLst>
                    <a:ext uri="{9D8B030D-6E8A-4147-A177-3AD203B41FA5}">
                      <a16:colId xmlns:a16="http://schemas.microsoft.com/office/drawing/2014/main" val="1798920418"/>
                    </a:ext>
                  </a:extLst>
                </a:gridCol>
                <a:gridCol w="2587009">
                  <a:extLst>
                    <a:ext uri="{9D8B030D-6E8A-4147-A177-3AD203B41FA5}">
                      <a16:colId xmlns:a16="http://schemas.microsoft.com/office/drawing/2014/main" val="664801554"/>
                    </a:ext>
                  </a:extLst>
                </a:gridCol>
              </a:tblGrid>
              <a:tr h="360613">
                <a:tc gridSpan="2">
                  <a:txBody>
                    <a:bodyPr/>
                    <a:lstStyle/>
                    <a:p>
                      <a:pPr algn="ctr"/>
                      <a:r>
                        <a:rPr lang="en-GB" b="1" dirty="0">
                          <a:effectLst/>
                          <a:latin typeface="+mj-lt"/>
                        </a:rPr>
                        <a:t>Biometrics</a:t>
                      </a:r>
                    </a:p>
                  </a:txBody>
                  <a:tcPr/>
                </a:tc>
                <a:tc hMerge="1">
                  <a:txBody>
                    <a:bodyPr/>
                    <a:lstStyle/>
                    <a:p>
                      <a:endParaRPr lang="en-GB" dirty="0"/>
                    </a:p>
                  </a:txBody>
                  <a:tcPr/>
                </a:tc>
                <a:extLst>
                  <a:ext uri="{0D108BD9-81ED-4DB2-BD59-A6C34878D82A}">
                    <a16:rowId xmlns:a16="http://schemas.microsoft.com/office/drawing/2014/main" val="3336917350"/>
                  </a:ext>
                </a:extLst>
              </a:tr>
              <a:tr h="360613">
                <a:tc>
                  <a:txBody>
                    <a:bodyPr/>
                    <a:lstStyle/>
                    <a:p>
                      <a:r>
                        <a:rPr lang="en-GB" dirty="0">
                          <a:effectLst/>
                          <a:latin typeface="+mj-lt"/>
                        </a:rPr>
                        <a:t>Pro(s)</a:t>
                      </a:r>
                    </a:p>
                  </a:txBody>
                  <a:tcPr/>
                </a:tc>
                <a:tc>
                  <a:txBody>
                    <a:bodyPr/>
                    <a:lstStyle/>
                    <a:p>
                      <a:r>
                        <a:rPr lang="en-GB" dirty="0">
                          <a:effectLst/>
                          <a:latin typeface="+mj-lt"/>
                        </a:rPr>
                        <a:t>Con(s)</a:t>
                      </a:r>
                    </a:p>
                  </a:txBody>
                  <a:tcPr/>
                </a:tc>
                <a:extLst>
                  <a:ext uri="{0D108BD9-81ED-4DB2-BD59-A6C34878D82A}">
                    <a16:rowId xmlns:a16="http://schemas.microsoft.com/office/drawing/2014/main" val="459905190"/>
                  </a:ext>
                </a:extLst>
              </a:tr>
              <a:tr h="360613">
                <a:tc>
                  <a:txBody>
                    <a:bodyPr/>
                    <a:lstStyle/>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p>
                      <a:endParaRPr lang="en-GB" dirty="0">
                        <a:effectLst/>
                        <a:latin typeface="+mj-lt"/>
                      </a:endParaRPr>
                    </a:p>
                  </a:txBody>
                  <a:tcPr/>
                </a:tc>
                <a:tc>
                  <a:txBody>
                    <a:bodyPr/>
                    <a:lstStyle/>
                    <a:p>
                      <a:endParaRPr lang="en-GB" dirty="0">
                        <a:effectLst/>
                        <a:latin typeface="+mj-lt"/>
                      </a:endParaRPr>
                    </a:p>
                  </a:txBody>
                  <a:tcPr/>
                </a:tc>
                <a:extLst>
                  <a:ext uri="{0D108BD9-81ED-4DB2-BD59-A6C34878D82A}">
                    <a16:rowId xmlns:a16="http://schemas.microsoft.com/office/drawing/2014/main" val="2124765920"/>
                  </a:ext>
                </a:extLst>
              </a:tr>
            </a:tbl>
          </a:graphicData>
        </a:graphic>
      </p:graphicFrame>
    </p:spTree>
    <p:extLst>
      <p:ext uri="{BB962C8B-B14F-4D97-AF65-F5344CB8AC3E}">
        <p14:creationId xmlns:p14="http://schemas.microsoft.com/office/powerpoint/2010/main" val="3887732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AI in focus – Facial recognition</a:t>
            </a:r>
          </a:p>
        </p:txBody>
      </p:sp>
      <p:sp>
        <p:nvSpPr>
          <p:cNvPr id="13" name="Rectangle 12"/>
          <p:cNvSpPr/>
          <p:nvPr/>
        </p:nvSpPr>
        <p:spPr>
          <a:xfrm>
            <a:off x="5349240" y="730063"/>
            <a:ext cx="6642894" cy="370965"/>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5349239" y="1228967"/>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facial recognition technology work?</a:t>
            </a:r>
          </a:p>
          <a:p>
            <a:pPr algn="ctr"/>
            <a:endParaRPr lang="en-GB" u="sng" dirty="0">
              <a:solidFill>
                <a:schemeClr val="tx1"/>
              </a:solidFill>
              <a:latin typeface="+mj-lt"/>
            </a:endParaRPr>
          </a:p>
          <a:p>
            <a:pPr algn="ctr"/>
            <a:endParaRPr lang="en-GB" u="sng" dirty="0">
              <a:solidFill>
                <a:schemeClr val="tx1"/>
              </a:solidFill>
              <a:latin typeface="+mj-lt"/>
            </a:endParaRPr>
          </a:p>
        </p:txBody>
      </p:sp>
      <p:sp>
        <p:nvSpPr>
          <p:cNvPr id="9" name="Rectangle 8">
            <a:extLst>
              <a:ext uri="{FF2B5EF4-FFF2-40B4-BE49-F238E27FC236}">
                <a16:creationId xmlns:a16="http://schemas.microsoft.com/office/drawing/2014/main" id="{7F102D89-88A1-42C5-8E35-E613725BA014}"/>
              </a:ext>
            </a:extLst>
          </p:cNvPr>
          <p:cNvSpPr/>
          <p:nvPr/>
        </p:nvSpPr>
        <p:spPr>
          <a:xfrm>
            <a:off x="5349239" y="3981388"/>
            <a:ext cx="6642893" cy="25870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You’re about to watch a video on the investment electronic companies have made on the use of facial recognition in Smartphones.</a:t>
            </a:r>
          </a:p>
          <a:p>
            <a:pPr algn="ctr"/>
            <a:endParaRPr lang="en-GB" u="sng" dirty="0">
              <a:solidFill>
                <a:schemeClr val="tx1"/>
              </a:solidFill>
              <a:latin typeface="+mj-lt"/>
            </a:endParaRPr>
          </a:p>
          <a:p>
            <a:pPr algn="ctr"/>
            <a:r>
              <a:rPr lang="en-GB" u="sng" dirty="0">
                <a:solidFill>
                  <a:schemeClr val="tx1"/>
                </a:solidFill>
                <a:latin typeface="+mj-lt"/>
              </a:rPr>
              <a:t>Explain which smartphone you think will possess the most stable form of facial recognition technology.</a:t>
            </a:r>
          </a:p>
          <a:p>
            <a:pPr algn="ctr"/>
            <a:endParaRPr lang="en-GB" u="sng" dirty="0">
              <a:solidFill>
                <a:schemeClr val="tx1"/>
              </a:solidFill>
              <a:latin typeface="+mj-lt"/>
            </a:endParaRPr>
          </a:p>
        </p:txBody>
      </p:sp>
      <p:sp>
        <p:nvSpPr>
          <p:cNvPr id="11" name="Rectangle 10">
            <a:extLst>
              <a:ext uri="{FF2B5EF4-FFF2-40B4-BE49-F238E27FC236}">
                <a16:creationId xmlns:a16="http://schemas.microsoft.com/office/drawing/2014/main" id="{837244B0-EDEE-4A62-93BF-41D6765DBBBE}"/>
              </a:ext>
            </a:extLst>
          </p:cNvPr>
          <p:cNvSpPr/>
          <p:nvPr/>
        </p:nvSpPr>
        <p:spPr>
          <a:xfrm>
            <a:off x="199866" y="730063"/>
            <a:ext cx="4988647" cy="2317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meant by facial recognition?</a:t>
            </a:r>
          </a:p>
          <a:p>
            <a:pPr algn="ctr"/>
            <a:r>
              <a:rPr lang="en-GB" dirty="0">
                <a:solidFill>
                  <a:schemeClr val="tx1"/>
                </a:solidFill>
                <a:latin typeface="+mj-lt"/>
              </a:rPr>
              <a:t>Using virtual filters on our face when taking pictures and using face ID for unlocking our phones are two applications of AI that are now part of our daily lives. The former incorporates face detection meaning any human face is identified. The latter uses face recognition through which a specific face is recognised.</a:t>
            </a:r>
          </a:p>
        </p:txBody>
      </p:sp>
      <p:pic>
        <p:nvPicPr>
          <p:cNvPr id="2" name="Picture 1">
            <a:extLst>
              <a:ext uri="{FF2B5EF4-FFF2-40B4-BE49-F238E27FC236}">
                <a16:creationId xmlns:a16="http://schemas.microsoft.com/office/drawing/2014/main" id="{62E02945-5AB0-4950-BA7D-423929594CA7}"/>
              </a:ext>
            </a:extLst>
          </p:cNvPr>
          <p:cNvPicPr>
            <a:picLocks noChangeAspect="1"/>
          </p:cNvPicPr>
          <p:nvPr/>
        </p:nvPicPr>
        <p:blipFill rotWithShape="1">
          <a:blip r:embed="rId3"/>
          <a:srcRect l="18650"/>
          <a:stretch/>
        </p:blipFill>
        <p:spPr>
          <a:xfrm>
            <a:off x="199865" y="3187809"/>
            <a:ext cx="4988648" cy="3435997"/>
          </a:xfrm>
          <a:prstGeom prst="rect">
            <a:avLst/>
          </a:prstGeom>
        </p:spPr>
      </p:pic>
    </p:spTree>
    <p:extLst>
      <p:ext uri="{BB962C8B-B14F-4D97-AF65-F5344CB8AC3E}">
        <p14:creationId xmlns:p14="http://schemas.microsoft.com/office/powerpoint/2010/main" val="2672356431"/>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648</Words>
  <Application>Microsoft Office PowerPoint</Application>
  <PresentationFormat>Widescreen</PresentationFormat>
  <Paragraphs>126</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Lucida Sans Typewriter</vt:lpstr>
      <vt:lpstr>Times New Roman</vt:lpstr>
      <vt:lpstr>Tw Cen MT</vt:lpstr>
      <vt:lpstr>Office Theme</vt:lpstr>
      <vt:lpstr>WJEC Digital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2021-05-12T11:57:36Z</dcterms:modified>
</cp:coreProperties>
</file>